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1" r:id="rId3"/>
    <p:sldId id="277" r:id="rId4"/>
    <p:sldId id="260" r:id="rId5"/>
    <p:sldId id="259" r:id="rId6"/>
    <p:sldId id="264" r:id="rId7"/>
    <p:sldId id="282" r:id="rId8"/>
    <p:sldId id="267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33608D-2A42-4608-9FCE-D5666215A660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D0170C-6CBD-4AFC-B0D9-890D7C5BF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5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C0C80-21DD-4907-8FF2-36DC332AEB1D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351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63-92D2-472A-BA1F-51D6DECDA0C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3078-FC19-43F6-AE92-BA749E4CB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F53C-31C5-4654-BF35-A3D2A336FFB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8E17-8DE5-4CF6-9772-1F6103D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4B34-9167-4C3E-848D-EA9281F2C57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6CD5-A502-4787-BBC1-4F2DBE615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35F3-741E-412B-A9E2-9A7BDBADD9F9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FB0D-D067-449B-964D-73D19589B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B28A-AE79-4D28-A19F-2F3F30DCE090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36D5-0695-4F3E-B23F-22ED21F08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B522-4D02-4429-AD29-3316D4FCF11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36B2-3ECA-467F-A636-C1BEDFBF7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EEC3-A58A-4F9C-87AD-E3330379153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3306-838A-40B0-89B1-A8EBC9CA6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7DCB-B987-4843-A3E6-3DE50A14231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F0F1-8ADB-4841-895A-C09BCA6BC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B198-04D0-487A-9768-3ECF3ACB8DB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5392-ACEB-43DE-AC7D-7291754F4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C34D-5BF9-495C-B780-6C8AD72FAF7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4431-B3CD-493B-BF34-AD2B09693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D2CB-7326-4D7A-9B00-2F38D6F8003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66CA-F1CD-40FE-80EF-F977BA300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EC2F3-B6DD-4578-B2AF-180515AB3A3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2B18E-6D90-41F4-A078-1AD737128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00000"/>
                </a:solidFill>
              </a:rPr>
              <a:t>«Логопедические игры </a:t>
            </a:r>
            <a:br>
              <a:rPr lang="ru-RU" sz="3600" b="1" i="1" smtClean="0">
                <a:solidFill>
                  <a:srgbClr val="C0000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на кухне»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89138"/>
            <a:ext cx="7129462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Сегодня мы познакомили вас лишь с малой частью того, </a:t>
            </a:r>
            <a:b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чем Вы можете занять ребёнком дома на кухне пока готовите обед или ужин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Включайте свою фантазию и самое главное, не уставайте постоянно разговаривать с вашими малышами, называйте все свои действия, цвета и формы. Пусть ребенок находится в постоянном потоке информации, не сомневайтесь, это его не утомит. </a:t>
            </a:r>
            <a:endParaRPr lang="ru-RU" sz="2000" b="1" i="1" dirty="0" smtClean="0">
              <a:solidFill>
                <a:srgbClr val="7C354D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Побуждайте ребенка к игре, насколько возможно, играйте с малышом в развивающие и веселые игры. Чем непринужденнее будет обучение, тем легче и быстрее оно будет проходить. </a:t>
            </a:r>
            <a:endParaRPr lang="ru-RU" sz="2000" b="1" i="1" dirty="0" smtClean="0">
              <a:solidFill>
                <a:srgbClr val="7C354D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i="1" dirty="0" smtClean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Участвуйте </a:t>
            </a:r>
            <a:r>
              <a:rPr lang="ru-RU" sz="2000" b="1" i="1" dirty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в игровом процессе. Это будет отличным способом для установления более прочной связи между Вами и Вашим ребенком! </a:t>
            </a:r>
            <a:endParaRPr lang="ru-RU" sz="2000" b="1" i="1" dirty="0" smtClean="0">
              <a:solidFill>
                <a:srgbClr val="7C354D"/>
              </a:solidFill>
              <a:latin typeface="+mj-lt"/>
              <a:ea typeface="+mj-ea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Вызывайте положительные эмоции у ребенка! Употребляйте слова и фразы, несущие оптимистическую окрашенность, например, «Как интересно!», «Вот, здорово!», «Давай помогу!», «</a:t>
            </a:r>
            <a:r>
              <a:rPr lang="ru-RU" sz="2000" b="1" i="1" dirty="0" smtClean="0">
                <a:solidFill>
                  <a:srgbClr val="7C354D"/>
                </a:solidFill>
                <a:latin typeface="+mj-lt"/>
                <a:ea typeface="+mj-ea"/>
                <a:cs typeface="Times New Roman" pitchFamily="18" charset="0"/>
              </a:rPr>
              <a:t>Красота»!</a:t>
            </a:r>
            <a:endParaRPr lang="ru-RU" sz="3600" dirty="0" smtClean="0">
              <a:latin typeface="+mj-lt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02588" cy="936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A50021"/>
                </a:solidFill>
              </a:rPr>
              <a:t>Что делать, если вы заняты, а ребенок рядом?  </a:t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Или игры на кухне…</a:t>
            </a:r>
            <a:endParaRPr lang="ru-RU" sz="4000" dirty="0" smtClean="0">
              <a:solidFill>
                <a:srgbClr val="A500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413"/>
            <a:ext cx="8352928" cy="532923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 smtClean="0"/>
              <a:t>     </a:t>
            </a:r>
            <a:r>
              <a:rPr lang="ru-RU" sz="2000" dirty="0" smtClean="0"/>
              <a:t>  </a:t>
            </a:r>
            <a:r>
              <a:rPr lang="ru-RU" sz="2100" b="1" dirty="0" smtClean="0">
                <a:latin typeface="+mj-lt"/>
                <a:cs typeface="Times New Roman" pitchFamily="18" charset="0"/>
              </a:rPr>
              <a:t>Здравствуйте, уважаемые родители!</a:t>
            </a:r>
            <a:endParaRPr lang="ru-RU" sz="2100" dirty="0" smtClean="0"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2000" dirty="0">
                <a:latin typeface="+mj-lt"/>
                <a:cs typeface="Times New Roman" pitchFamily="18" charset="0"/>
              </a:rPr>
              <a:t>      </a:t>
            </a:r>
            <a:r>
              <a:rPr lang="ru-RU" sz="1800" dirty="0">
                <a:latin typeface="+mj-lt"/>
                <a:cs typeface="Times New Roman" pitchFamily="18" charset="0"/>
              </a:rPr>
              <a:t>Часто слышу от вас вопрос – когда позаниматься с ребенком? Работа и домашние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хлопоты </a:t>
            </a:r>
            <a:r>
              <a:rPr lang="ru-RU" sz="1800" dirty="0">
                <a:latin typeface="+mj-lt"/>
                <a:cs typeface="Times New Roman" pitchFamily="18" charset="0"/>
              </a:rPr>
              <a:t>отнимают много времени и сил, однако не секрет,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что значительную </a:t>
            </a:r>
            <a:r>
              <a:rPr lang="ru-RU" sz="1800" dirty="0">
                <a:latin typeface="+mj-lt"/>
                <a:cs typeface="Times New Roman" pitchFamily="18" charset="0"/>
              </a:rPr>
              <a:t>часть времени, вы проводите на кухне. Постарайтесь использовать его для общения с ребенком и развития его речи.  Ребенок не будет ждать, когда у мамы откроется второе дыхание, когда она соберётся с силами и будет готова поиграть с ним,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почитать </a:t>
            </a:r>
            <a:r>
              <a:rPr lang="ru-RU" sz="1800" dirty="0">
                <a:latin typeface="+mj-lt"/>
                <a:cs typeface="Times New Roman" pitchFamily="18" charset="0"/>
              </a:rPr>
              <a:t>книжку, побеседовать</a:t>
            </a:r>
            <a:r>
              <a:rPr lang="ru-RU" sz="1800" dirty="0" smtClean="0">
                <a:latin typeface="+mj-lt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Не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стоит разделять </a:t>
            </a:r>
            <a:r>
              <a:rPr lang="ru-RU" sz="1800" dirty="0">
                <a:latin typeface="+mj-lt"/>
                <a:cs typeface="Times New Roman" pitchFamily="18" charset="0"/>
              </a:rPr>
              <a:t>эти процессы во времени </a:t>
            </a:r>
            <a:endParaRPr lang="ru-RU" sz="1800" dirty="0" smtClean="0"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+mj-lt"/>
                <a:cs typeface="Times New Roman" pitchFamily="18" charset="0"/>
              </a:rPr>
              <a:t>и пространстве</a:t>
            </a:r>
            <a:r>
              <a:rPr lang="ru-RU" sz="1800" dirty="0">
                <a:latin typeface="+mj-lt"/>
                <a:cs typeface="Times New Roman" pitchFamily="18" charset="0"/>
              </a:rPr>
              <a:t>? Может быть, есть способ </a:t>
            </a:r>
            <a:endParaRPr lang="ru-RU" sz="1800" dirty="0" smtClean="0"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+mj-lt"/>
                <a:cs typeface="Times New Roman" pitchFamily="18" charset="0"/>
              </a:rPr>
              <a:t>общаться </a:t>
            </a:r>
            <a:r>
              <a:rPr lang="ru-RU" sz="1800" dirty="0">
                <a:latin typeface="+mj-lt"/>
                <a:cs typeface="Times New Roman" pitchFamily="18" charset="0"/>
              </a:rPr>
              <a:t>и играть с ребенком здесь 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>
                <a:latin typeface="+mj-lt"/>
                <a:cs typeface="Times New Roman" pitchFamily="18" charset="0"/>
              </a:rPr>
              <a:t>и сейчас, во время домашних хлопот </a:t>
            </a: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>
                <a:latin typeface="+mj-lt"/>
                <a:cs typeface="Times New Roman" pitchFamily="18" charset="0"/>
              </a:rPr>
              <a:t>на кухне?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351301"/>
            <a:ext cx="3246349" cy="324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21100"/>
            <a:ext cx="33416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536575" y="233363"/>
            <a:ext cx="799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Игры, способствующие развитию усидчивости:</a:t>
            </a:r>
          </a:p>
        </p:txBody>
      </p:sp>
      <p:pic>
        <p:nvPicPr>
          <p:cNvPr id="17411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3709988"/>
            <a:ext cx="39211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Объект 7"/>
          <p:cNvSpPr>
            <a:spLocks noGrp="1"/>
          </p:cNvSpPr>
          <p:nvPr>
            <p:ph idx="1"/>
          </p:nvPr>
        </p:nvSpPr>
        <p:spPr>
          <a:xfrm>
            <a:off x="373856" y="784225"/>
            <a:ext cx="3694088" cy="27352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1800" b="1" dirty="0" smtClean="0">
                <a:latin typeface="+mj-lt"/>
              </a:rPr>
              <a:t>«Золушка»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1800" dirty="0" smtClean="0">
                <a:latin typeface="+mj-lt"/>
              </a:rPr>
              <a:t>Насыпьте в миску макароны разного сорта (ракушки, спиральки, трубочки) и предложите малышу их рассортировать. Посчитайте вместе с ребенком, сколько макарон каждого сорта было в миске. Кроме того, макароны-трубочки можно нанизывать на шнурок, получатся бусы.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737967" y="784225"/>
            <a:ext cx="3668785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b="1" dirty="0">
                <a:latin typeface="+mj-lt"/>
                <a:cs typeface="+mn-cs"/>
              </a:rPr>
              <a:t>«Найди предмет»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dirty="0">
                <a:latin typeface="+mj-lt"/>
                <a:cs typeface="+mn-cs"/>
              </a:rPr>
              <a:t>Все  дети  любят  перебирать пальчиками крупы. Дайте ребенку несколько разных емкостей, пусть пересыпает крупу.  Можно ребенку предложить опустить руки в крупу, найти цифру или другой знакомый предмет и, не доставая его, определить, что ему попалось в руки.</a:t>
            </a: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2" y="166286"/>
            <a:ext cx="8569325" cy="6488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       Развитие артикуляционной моторики                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8" y="2492828"/>
            <a:ext cx="6443663" cy="4291013"/>
          </a:xfrm>
        </p:spPr>
      </p:pic>
      <p:sp>
        <p:nvSpPr>
          <p:cNvPr id="3" name="TextBox 2"/>
          <p:cNvSpPr txBox="1"/>
          <p:nvPr/>
        </p:nvSpPr>
        <p:spPr>
          <a:xfrm>
            <a:off x="467542" y="764704"/>
            <a:ext cx="784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В дополнение к общепринятым артикуляционным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упражнениям, </a:t>
            </a: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предлагаю </a:t>
            </a:r>
            <a:r>
              <a:rPr lang="ru-RU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нетрадиционные упражнения</a:t>
            </a: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, которые носят игровой характер и вызывают положительные эмоции у детей. </a:t>
            </a:r>
            <a:br>
              <a:rPr lang="ru-RU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Веселые артикуляционные упражнения для детей, которые они будут выполнять с большим удовольствием, потому что все упражнения делаются со сладостями!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6235" y="2420888"/>
            <a:ext cx="6833417" cy="4176464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58188" cy="6731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Вкусная артикуляционная гимнастика</a:t>
            </a:r>
          </a:p>
        </p:txBody>
      </p:sp>
      <p:sp>
        <p:nvSpPr>
          <p:cNvPr id="19459" name="TextBox 31"/>
          <p:cNvSpPr txBox="1">
            <a:spLocks noChangeArrowheads="1"/>
          </p:cNvSpPr>
          <p:nvPr/>
        </p:nvSpPr>
        <p:spPr bwMode="auto">
          <a:xfrm>
            <a:off x="539750" y="662709"/>
            <a:ext cx="8027988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Цель </a:t>
            </a:r>
            <a:r>
              <a:rPr lang="ru-RU" dirty="0">
                <a:latin typeface="+mj-lt"/>
              </a:rPr>
              <a:t>артикуляционной гимнастики - выработка  правильных, полноценных движений артикуляционных органов, необходимых для правильного произношения </a:t>
            </a:r>
            <a:r>
              <a:rPr lang="ru-RU" dirty="0" smtClean="0">
                <a:latin typeface="+mj-lt"/>
              </a:rPr>
              <a:t>звуков.</a:t>
            </a:r>
          </a:p>
          <a:p>
            <a:pPr algn="just"/>
            <a:r>
              <a:rPr lang="ru-RU" dirty="0" smtClean="0">
                <a:latin typeface="+mj-lt"/>
              </a:rPr>
              <a:t>Веселую и вкусную артикуляционную гимнастику можно делать с соломинкой спагетти, жевательной мармеладкой, Чупа-чупсом, шариками из сухих завтраков и др. </a:t>
            </a:r>
          </a:p>
          <a:p>
            <a:pPr algn="just"/>
            <a:r>
              <a:rPr lang="ru-RU" sz="1600" dirty="0" smtClean="0">
                <a:latin typeface="+mj-lt"/>
              </a:rPr>
              <a:t>  </a:t>
            </a:r>
            <a:endParaRPr lang="ru-RU" sz="1700" dirty="0" smtClean="0">
              <a:latin typeface="Calibri" pitchFamily="34" charset="0"/>
            </a:endParaRPr>
          </a:p>
          <a:p>
            <a:endParaRPr lang="ru-RU" sz="17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512" y="312638"/>
            <a:ext cx="8856984" cy="5762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Развиваем слуховое внимание, слуховые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дифференциации</a:t>
            </a:r>
            <a:b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976937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endParaRPr lang="ru-RU" sz="2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Слушаем звуки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cs typeface="Times New Roman" pitchFamily="18" charset="0"/>
              </a:rPr>
              <a:t>Послушайте и запомните звуки: </a:t>
            </a:r>
          </a:p>
          <a:p>
            <a:pPr marL="0" indent="0" eaLnBrk="1" hangingPunct="1"/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размешать сахар в чашке, </a:t>
            </a:r>
          </a:p>
          <a:p>
            <a:pPr marL="0" indent="0" eaLnBrk="1" hangingPunct="1"/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хлопнуть крышкой по кастрюле, </a:t>
            </a:r>
          </a:p>
          <a:p>
            <a:pPr marL="0" indent="0" eaLnBrk="1" hangingPunct="1"/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прошуршать пакетиками со специями, </a:t>
            </a:r>
          </a:p>
          <a:p>
            <a:pPr marL="0" indent="0" eaLnBrk="1" hangingPunct="1"/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погреметь горохом или манкой в стеклянной банке и т.д.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cs typeface="Times New Roman" pitchFamily="18" charset="0"/>
              </a:rPr>
              <a:t> Родитель предъявляет сначала два звука, потом три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cs typeface="Times New Roman" pitchFamily="18" charset="0"/>
              </a:rPr>
              <a:t>и т.д. до 7-8 звуков.…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cs typeface="Times New Roman" pitchFamily="18" charset="0"/>
              </a:rPr>
              <a:t> Ребенок отгадывает, закрыв глаза или отвернувшись,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cs typeface="Times New Roman" pitchFamily="18" charset="0"/>
              </a:rPr>
              <a:t>что может издавать эти звуки.</a:t>
            </a:r>
          </a:p>
          <a:p>
            <a:pPr marL="0" indent="0" eaLnBrk="1" hangingPunct="1"/>
            <a:endParaRPr lang="ru-RU" sz="1800" dirty="0" smtClean="0"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4956036"/>
            <a:ext cx="1793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9" y="4813643"/>
            <a:ext cx="1872208" cy="18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Почему ребенок щурится 👀 Информационный портал Детское зр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80728"/>
            <a:ext cx="2488801" cy="165618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2.«Звучащие баночки», 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«Что звучит?», «Найди пару»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713287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Для этой игры понадобятся баночки или сшитые небольшие мешочки, разная крупа или мелкие предметы: ракушки, камешки.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Насыпать в баночки  разные крупы. Потрясти баночку, отгадать, что там звучит. 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Определить одинаковые наполнители, составить пары.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Ребенок выполняет действия, называет крупы.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84538"/>
            <a:ext cx="525621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Развитие фонематического слуха. Подготовка к звуковому анализу слов</a:t>
            </a:r>
            <a:endParaRPr lang="ru-RU" sz="32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350250" cy="50403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Покажите ребенку свои покупки. Пусть он перечислит те из них, в названии которых есть звук [Р]. Если ребенок затрудняется ответить, предложите наводящие вопросы</a:t>
            </a:r>
            <a:r>
              <a:rPr lang="ru-RU" sz="1800" dirty="0" smtClean="0">
                <a:latin typeface="+mj-lt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1800" dirty="0"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Кар-р-р-</a:t>
            </a:r>
            <a:r>
              <a:rPr lang="ru-RU" sz="1800" dirty="0" err="1">
                <a:latin typeface="+mj-lt"/>
              </a:rPr>
              <a:t>тофель</a:t>
            </a:r>
            <a:r>
              <a:rPr lang="ru-RU" sz="1800" dirty="0">
                <a:latin typeface="+mj-lt"/>
              </a:rPr>
              <a:t> или капусту?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Ар-р-р-</a:t>
            </a:r>
            <a:r>
              <a:rPr lang="ru-RU" sz="1800" dirty="0" err="1">
                <a:latin typeface="+mj-lt"/>
              </a:rPr>
              <a:t>буз</a:t>
            </a:r>
            <a:r>
              <a:rPr lang="ru-RU" sz="1800" dirty="0">
                <a:latin typeface="+mj-lt"/>
              </a:rPr>
              <a:t> или дыню?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Пер-р-р-</a:t>
            </a:r>
            <a:r>
              <a:rPr lang="ru-RU" sz="1800" dirty="0" err="1">
                <a:latin typeface="+mj-lt"/>
              </a:rPr>
              <a:t>сики</a:t>
            </a:r>
            <a:r>
              <a:rPr lang="ru-RU" sz="1800" dirty="0">
                <a:latin typeface="+mj-lt"/>
              </a:rPr>
              <a:t> или бананы?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Лук или </a:t>
            </a:r>
            <a:r>
              <a:rPr lang="ru-RU" sz="1800" dirty="0" err="1">
                <a:latin typeface="+mj-lt"/>
              </a:rPr>
              <a:t>огур</a:t>
            </a:r>
            <a:r>
              <a:rPr lang="ru-RU" sz="1800" dirty="0">
                <a:latin typeface="+mj-lt"/>
              </a:rPr>
              <a:t>-р-р-</a:t>
            </a:r>
            <a:r>
              <a:rPr lang="ru-RU" sz="1800" dirty="0" err="1">
                <a:latin typeface="+mj-lt"/>
              </a:rPr>
              <a:t>цы</a:t>
            </a:r>
            <a:r>
              <a:rPr lang="ru-RU" sz="1800" dirty="0">
                <a:latin typeface="+mj-lt"/>
              </a:rPr>
              <a:t>?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>
                <a:latin typeface="+mj-lt"/>
              </a:rPr>
              <a:t>Помидор-р-</a:t>
            </a:r>
            <a:r>
              <a:rPr lang="ru-RU" sz="1800" dirty="0" err="1">
                <a:latin typeface="+mj-lt"/>
              </a:rPr>
              <a:t>ры</a:t>
            </a:r>
            <a:r>
              <a:rPr lang="ru-RU" sz="1800" dirty="0">
                <a:latin typeface="+mj-lt"/>
              </a:rPr>
              <a:t> или баклажаны?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600" dirty="0" smtClean="0">
              <a:latin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600" dirty="0" smtClean="0">
              <a:latin typeface="Arial Unicode MS" pitchFamily="34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140968"/>
            <a:ext cx="34459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«Необычный ужин»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Попробуем приготовить необычный ужин. В названии блюд должен быть звук «С». Что можно приготовить? Не путайте твёрдые и мягкие согласные звуки! И если ребёнок скажет «селёдка», то похвалите его, но интонацией дайте почувствовать разницу между звучанием твёрдого и мягкого звука. По этому же принципу придумайте меню с названием блюд,  где встречаются другие звуки.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     Ребёнок: Салат, сырники, морс, суп.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573016"/>
            <a:ext cx="33131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441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Wingdings</vt:lpstr>
      <vt:lpstr>Тема Office</vt:lpstr>
      <vt:lpstr>«Логопедические игры  на кухне»</vt:lpstr>
      <vt:lpstr>Что делать, если вы заняты, а ребенок рядом?   Или игры на кухне…</vt:lpstr>
      <vt:lpstr>Презентация PowerPoint</vt:lpstr>
      <vt:lpstr>       Развитие артикуляционной моторики                </vt:lpstr>
      <vt:lpstr>Вкусная артикуляционная гимнастика</vt:lpstr>
      <vt:lpstr>Развиваем слуховое внимание, слуховые дифференциации  </vt:lpstr>
      <vt:lpstr>2.«Звучащие баночки»,  «Что звучит?», «Найди пару»</vt:lpstr>
      <vt:lpstr>Развитие фонематического слуха. Подготовка к звуковому анализу слов</vt:lpstr>
      <vt:lpstr>«Необычный ужин» </vt:lpstr>
      <vt:lpstr>Сегодня мы познакомили вас лишь с малой частью того,  чем Вы можете занять ребёнком дома на кухне пока готовите обед или ужин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аыфа</dc:title>
  <dc:creator>Y&amp;L</dc:creator>
  <cp:lastModifiedBy>1</cp:lastModifiedBy>
  <cp:revision>56</cp:revision>
  <dcterms:created xsi:type="dcterms:W3CDTF">2019-11-17T19:04:37Z</dcterms:created>
  <dcterms:modified xsi:type="dcterms:W3CDTF">2020-04-10T09:54:27Z</dcterms:modified>
</cp:coreProperties>
</file>