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337" r:id="rId2"/>
    <p:sldId id="362" r:id="rId3"/>
    <p:sldId id="364" r:id="rId4"/>
    <p:sldId id="365" r:id="rId5"/>
    <p:sldId id="360" r:id="rId6"/>
    <p:sldId id="361" r:id="rId7"/>
    <p:sldId id="348" r:id="rId8"/>
    <p:sldId id="341" r:id="rId9"/>
    <p:sldId id="359" r:id="rId10"/>
    <p:sldId id="363" r:id="rId11"/>
    <p:sldId id="349" r:id="rId12"/>
    <p:sldId id="340" r:id="rId13"/>
    <p:sldId id="352" r:id="rId14"/>
    <p:sldId id="354" r:id="rId15"/>
    <p:sldId id="350" r:id="rId16"/>
    <p:sldId id="355" r:id="rId17"/>
    <p:sldId id="356" r:id="rId18"/>
    <p:sldId id="339" r:id="rId19"/>
    <p:sldId id="342" r:id="rId20"/>
    <p:sldId id="343" r:id="rId21"/>
    <p:sldId id="346" r:id="rId22"/>
    <p:sldId id="344" r:id="rId23"/>
    <p:sldId id="345" r:id="rId24"/>
    <p:sldId id="347" r:id="rId25"/>
    <p:sldId id="338" r:id="rId26"/>
    <p:sldId id="357" r:id="rId27"/>
    <p:sldId id="358" r:id="rId28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39933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97" autoAdjust="0"/>
    <p:restoredTop sz="94622" autoAdjust="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B51C0-9E7F-4403-9B22-D8659B5F1B84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F3F33-1C22-4191-B3AC-C3FB99ADF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751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8769E-B12A-47D5-AF38-F6C3101BA37F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6507B-BF85-450D-882B-B4875DE87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399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0F481-64A5-45B8-9B22-C0356029E0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1DED9-7A26-4398-A399-AE94555E7FD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867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F6859-05E4-4D0B-AA06-40474BE7357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A35A3-5C61-499B-B512-D774740EE3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6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3271D-A455-40CE-A946-DCC8376FD1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FA3EC-72F4-474C-A384-0DCB1440A0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095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EF778-00C8-48F6-81C2-B68F0227BF6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367B2-C625-494C-A9FB-416AC02FF3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2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B30EC-C8D7-48EF-B675-D6E4973262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E704F-2B31-4621-A6DA-5A0EC58CD0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0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77E89-C8B9-4F47-8F23-B5DBEEFDFF2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B94C6-9EE5-42A7-A0D1-5C175535AD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9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5CA8F-FF2E-4766-A4BF-80941159D0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96736-29A7-4F10-A6C5-DDBCF9E51A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13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BBC50-6852-4D3F-96BA-040D7C11A8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7691F-890A-4D0B-B6B5-FD42C92B09E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05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C112D-89F6-4A2E-B605-6BDEDCB72AA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DB38F-714A-4929-BD8E-E989C2063ED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581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D2CE2-B9C6-4894-BCDA-72F96A7946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4D6BB-F1C4-4774-BCD9-1D1EE9AE2E5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77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CF783-5AFF-45CC-A783-EAB37C90EA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851FA-F23C-454E-A47D-C71BE0CC7EC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31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D00E97-E96E-46D6-A5CC-1EC1FAAA71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1FAD70-C1BB-41D6-B202-6B643F4F18A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064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www.instagram.com/surmrc_nakalinke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k.ru/gostitsson" TargetMode="External"/><Relationship Id="rId5" Type="http://schemas.openxmlformats.org/officeDocument/2006/relationships/hyperlink" Target="https://vk.com/nakalinke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55576" y="2714419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Luckiest Guy RUS-BEL-UKR" panose="02000506000000020004" pitchFamily="2" charset="0"/>
                <a:cs typeface="Times New Roman" panose="02020603050405020304" pitchFamily="18" charset="0"/>
              </a:rPr>
              <a:t>Результаты работы   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Luckiest Guy RUS-BEL-UKR" panose="02000506000000020004" pitchFamily="2" charset="0"/>
                <a:cs typeface="Times New Roman" panose="02020603050405020304" pitchFamily="18" charset="0"/>
              </a:rPr>
              <a:t>БУ «Сургутский многопрофильный реабилитационный центр для инвалидов   - 2020</a:t>
            </a:r>
            <a:endParaRPr lang="ru-RU" sz="2400" b="1" dirty="0">
              <a:solidFill>
                <a:srgbClr val="006600"/>
              </a:solidFill>
              <a:latin typeface="Luckiest Guy RUS-BEL-UKR" panose="02000506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4082932"/>
            <a:ext cx="1461459" cy="2066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51" y="4095020"/>
            <a:ext cx="1370843" cy="19388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104" y="938430"/>
            <a:ext cx="1255680" cy="17759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" t="3801" r="13699" b="5900"/>
          <a:stretch/>
        </p:blipFill>
        <p:spPr>
          <a:xfrm>
            <a:off x="3917195" y="4284079"/>
            <a:ext cx="1525634" cy="19015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96752"/>
            <a:ext cx="2016224" cy="14282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83727"/>
            <a:ext cx="1296144" cy="183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0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485799" y="1412776"/>
            <a:ext cx="8280920" cy="380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88231" y="846459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открытость учреждения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1412776"/>
            <a:ext cx="7632847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841" t="10668" r="25766" b="11094"/>
          <a:stretch/>
        </p:blipFill>
        <p:spPr>
          <a:xfrm>
            <a:off x="2598872" y="3627826"/>
            <a:ext cx="2090267" cy="25547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6590" t="12881" r="32206" b="7875"/>
          <a:stretch/>
        </p:blipFill>
        <p:spPr>
          <a:xfrm>
            <a:off x="590936" y="3669535"/>
            <a:ext cx="1996092" cy="2471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9162" t="4018" r="20480" b="5221"/>
          <a:stretch/>
        </p:blipFill>
        <p:spPr>
          <a:xfrm>
            <a:off x="4694074" y="3627825"/>
            <a:ext cx="1771858" cy="25547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1560" y="1381056"/>
            <a:ext cx="81551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рамках информационной открытости учреждения созданы официальные группы в социальных сетях с целью освещения деятельности учреждения: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«ВКонтакте»: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hlinkClick r:id="rId5"/>
              </a:rPr>
              <a:t>https://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hlinkClick r:id="rId5"/>
              </a:rPr>
              <a:t>vk.com/nakalinke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«Одноклассники»: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hlinkClick r:id="rId6"/>
              </a:rPr>
              <a:t>https://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hlinkClick r:id="rId6"/>
              </a:rPr>
              <a:t>ok.ru/gostitsson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«Инстаграм»: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hlinkClick r:id="rId7"/>
              </a:rPr>
              <a:t>https://www.instagram.com/surmrc_nakalinke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hlinkClick r:id="rId7"/>
              </a:rPr>
              <a:t>/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В 2020 году опубликовано более 700 публикаций.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516216" y="4044315"/>
            <a:ext cx="25202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подписчиков: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Инстаграм: 876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ВКонтакте: 542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Одноклассники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494</a:t>
            </a:r>
          </a:p>
        </p:txBody>
      </p:sp>
    </p:spTree>
    <p:extLst>
      <p:ext uri="{BB962C8B-B14F-4D97-AF65-F5344CB8AC3E}">
        <p14:creationId xmlns:p14="http://schemas.microsoft.com/office/powerpoint/2010/main" val="79422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467544" y="1498638"/>
            <a:ext cx="8280920" cy="380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80822" y="740911"/>
            <a:ext cx="76688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Губернатор Ханты-Мансийского автономного округа – Югры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Владимировна Комарова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посетила учреждение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4226" y="1916832"/>
            <a:ext cx="81729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Губернатор Ханты-Мансийского автономного округа – Югры Наталья Владимировна Комарова посетила центр с рабочим визитом. Глава округа познакомилась с возможностями центра, пообщалась с получателями социальных услуг и вручила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несовершеннолетним подарки.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408383"/>
            <a:ext cx="2408375" cy="16729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421" y="4337726"/>
            <a:ext cx="2533703" cy="17435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90" y="3645024"/>
            <a:ext cx="2732843" cy="183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8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539552" y="1548863"/>
            <a:ext cx="8280920" cy="380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89137" y="767088"/>
            <a:ext cx="7917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Усовершенствование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материально-технической базы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470339" y="1162670"/>
            <a:ext cx="216661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многофункциональный 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 для развития 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двигательных функций </a:t>
            </a:r>
            <a:endParaRPr lang="ru-RU" sz="1400" dirty="0"/>
          </a:p>
        </p:txBody>
      </p:sp>
      <p:pic>
        <p:nvPicPr>
          <p:cNvPr id="22" name="Рисунок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879" y="4395426"/>
            <a:ext cx="2452617" cy="182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989255" y="4029098"/>
            <a:ext cx="2769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стол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механотерапии </a:t>
            </a:r>
            <a:endParaRPr lang="ru-RU" dirty="0"/>
          </a:p>
        </p:txBody>
      </p:sp>
      <p:pic>
        <p:nvPicPr>
          <p:cNvPr id="24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222" y="1956221"/>
            <a:ext cx="3057235" cy="206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6634077" y="1532002"/>
            <a:ext cx="1932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ренажер Гросса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169104" y="4022911"/>
            <a:ext cx="3288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орка для ходьбы с брусьями</a:t>
            </a:r>
            <a:endParaRPr lang="ru-RU" dirty="0"/>
          </a:p>
        </p:txBody>
      </p:sp>
      <p:pic>
        <p:nvPicPr>
          <p:cNvPr id="28" name="Рисунок 4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2" t="29088" r="60697" b="10747"/>
          <a:stretch/>
        </p:blipFill>
        <p:spPr bwMode="auto">
          <a:xfrm>
            <a:off x="3981672" y="1866115"/>
            <a:ext cx="1631128" cy="216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815749" y="1246271"/>
            <a:ext cx="1962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ппарат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магнитотерапии 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4" b="13071"/>
          <a:stretch/>
        </p:blipFill>
        <p:spPr bwMode="auto">
          <a:xfrm>
            <a:off x="729816" y="1888190"/>
            <a:ext cx="3000863" cy="213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Z:\11 - ОМО\Общая\ФОТО\2021\Горк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339" y="4411918"/>
            <a:ext cx="2669613" cy="180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54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467544" y="1498638"/>
            <a:ext cx="8280920" cy="380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787603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</a:rPr>
              <a:t>Оборудованы кабинеты: </a:t>
            </a:r>
            <a:endParaRPr lang="ru-RU" sz="2400" b="1" dirty="0">
              <a:latin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53" y="2200530"/>
            <a:ext cx="1683991" cy="2251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2193053"/>
            <a:ext cx="1688704" cy="22516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722" y="4560963"/>
            <a:ext cx="2012043" cy="1516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7080" y="157930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</a:rPr>
              <a:t>кабинет </a:t>
            </a:r>
            <a:r>
              <a:rPr lang="ru-RU" b="1" dirty="0">
                <a:latin typeface="Times New Roman" pitchFamily="18" charset="0"/>
              </a:rPr>
              <a:t>песочной терапии с функцией интерактивного стола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163" y="2393522"/>
            <a:ext cx="4071301" cy="18438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68214" y="1883965"/>
            <a:ext cx="3135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</a:rPr>
              <a:t>к</a:t>
            </a:r>
            <a:r>
              <a:rPr lang="ru-RU" b="1" dirty="0" smtClean="0">
                <a:latin typeface="Times New Roman" pitchFamily="18" charset="0"/>
              </a:rPr>
              <a:t>абинет </a:t>
            </a:r>
            <a:r>
              <a:rPr lang="ru-RU" b="1" dirty="0">
                <a:latin typeface="Times New Roman" pitchFamily="18" charset="0"/>
              </a:rPr>
              <a:t>Марии Монтессори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004" y="4476484"/>
            <a:ext cx="1866973" cy="12730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9622" y="4476484"/>
            <a:ext cx="2163920" cy="127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7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467544" y="1498638"/>
            <a:ext cx="8280920" cy="380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821168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</a:rPr>
              <a:t>Оборудованы кабинеты: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60" y="2260991"/>
            <a:ext cx="2246789" cy="30879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656" y="3888032"/>
            <a:ext cx="1896673" cy="14239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701" y="2357306"/>
            <a:ext cx="1912581" cy="14348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568" y="1494955"/>
            <a:ext cx="3670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</a:rPr>
              <a:t>сенсорно-динамический зал </a:t>
            </a:r>
          </a:p>
          <a:p>
            <a:pPr algn="ctr"/>
            <a:r>
              <a:rPr lang="ru-RU" b="1" dirty="0">
                <a:latin typeface="Times New Roman" pitchFamily="18" charset="0"/>
              </a:rPr>
              <a:t>«Дом Совы»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51412" y="149495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</a:rPr>
              <a:t>кабинет с использованием напольной проекции - интерактивный пол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056" y="2302737"/>
            <a:ext cx="2309024" cy="30843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0473" y="3927800"/>
            <a:ext cx="1699372" cy="12745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0473" y="2437014"/>
            <a:ext cx="1699372" cy="127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467544" y="1498638"/>
            <a:ext cx="8280920" cy="380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60240" y="836712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</a:rPr>
              <a:t>Проведено дооснащение сенсорной комнаты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3645024"/>
            <a:ext cx="2127561" cy="24499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478621"/>
            <a:ext cx="7488832" cy="461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3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467544" y="1498638"/>
            <a:ext cx="8280920" cy="380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69272" y="651442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 и обновлено гидрооборудование: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81" y="1718354"/>
            <a:ext cx="3184716" cy="212314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32694" y="1072023"/>
            <a:ext cx="3309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ванна водолечебная «Оккервиль»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819" y="4540093"/>
            <a:ext cx="1040451" cy="14097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71" y="4555250"/>
            <a:ext cx="2096221" cy="139587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610105" y="1162691"/>
            <a:ext cx="43610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анна 4-х камерная гидрогальваническая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струйноконтрастная  «Истра-4к»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90798" y="3927330"/>
            <a:ext cx="7436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водолечебная с комплектом душей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VUOKSA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птима»,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иркулярный душ</a:t>
            </a:r>
          </a:p>
        </p:txBody>
      </p:sp>
      <p:pic>
        <p:nvPicPr>
          <p:cNvPr id="21" name="Picture 3" descr="Z:\11 - ОМО\Общая\ФОТО\Доступная среда 2019\фото 2019\IMG_05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402" y="4550053"/>
            <a:ext cx="2099695" cy="139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2934" y="1732700"/>
            <a:ext cx="3689517" cy="21255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4251" y="4545623"/>
            <a:ext cx="2351716" cy="140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6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467544" y="1498638"/>
            <a:ext cx="8280920" cy="380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95188" y="70104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</a:rPr>
              <a:t>Приобретено реабилитационное оборудование: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915" y="3803773"/>
            <a:ext cx="2612330" cy="220818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115293" y="4149080"/>
            <a:ext cx="16183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сухая углекислая ванна  «РЕАБОКС» (СУВ)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852" y="1916758"/>
            <a:ext cx="2607393" cy="17577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282" y="1917004"/>
            <a:ext cx="1665397" cy="177830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210885" y="1175472"/>
            <a:ext cx="4753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кухня парафиновая для проведения теплолечения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961" y="1916758"/>
            <a:ext cx="2281608" cy="409519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43608" y="1452471"/>
            <a:ext cx="3270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митатор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ходьбы «Имитрон»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8769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467544" y="1498638"/>
            <a:ext cx="8280920" cy="380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42" y="3410373"/>
            <a:ext cx="2066907" cy="206690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98582" y="2852936"/>
            <a:ext cx="1917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елиокомплекс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4211960" y="2060848"/>
            <a:ext cx="1298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екотека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90834" y="2671474"/>
            <a:ext cx="2017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алокамера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34311" y="934230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</a:rPr>
              <a:t>Приобретено реабилитационное оборудование  для оснащения кабинетов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708" y="3223503"/>
            <a:ext cx="1709380" cy="2279173"/>
          </a:xfrm>
          <a:prstGeom prst="rect">
            <a:avLst/>
          </a:prstGeom>
        </p:spPr>
      </p:pic>
      <p:pic>
        <p:nvPicPr>
          <p:cNvPr id="1026" name="Picture 2" descr="Z:\11 - ОМО\Общая\ФОТО\2021\Лекотека\IMG_20210204_1529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63988"/>
            <a:ext cx="2079426" cy="16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11 - ОМО\Общая\ФОТО\2021\Лекотека\IMG_20210204_1532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118" y="4411202"/>
            <a:ext cx="2880078" cy="178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64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467544" y="1498638"/>
            <a:ext cx="8280920" cy="380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03648" y="667641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приняло участие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федеральных, региональных и муниципальных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 и мероприятиях 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4118" y="1916832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 algn="just">
              <a:buSzPts val="1200"/>
              <a:buFont typeface="Times New Roman" panose="02020603050405020304" pitchFamily="18" charset="0"/>
              <a:buAutoNum type="arabicPeriod"/>
            </a:pP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7372" y="2727530"/>
            <a:ext cx="43025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 программы:</a:t>
            </a:r>
          </a:p>
          <a:p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«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Дельфийские игры – Летние. Югорские. Наши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.» - программа летней оздоровительного заезда;</a:t>
            </a:r>
          </a:p>
          <a:p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«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Кладовая Югры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- эколого-краеведческая программа; 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ВИЗИТ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- комплексная </a:t>
            </a:r>
          </a:p>
          <a:p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отдыха и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оздоровления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369" y="1823587"/>
            <a:ext cx="1905025" cy="26943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399" y="3170786"/>
            <a:ext cx="2139770" cy="26692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29832" y="2041356"/>
            <a:ext cx="52565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Учреждению присвоен 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Знак 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качества </a:t>
            </a:r>
            <a:endParaRPr lang="ru-RU" sz="2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Лучшее - детям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3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467544" y="1498638"/>
            <a:ext cx="8280920" cy="380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836712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социального обслуживания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1314401"/>
            <a:ext cx="80648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Численность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получивших социальные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2020 год составляет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785 чел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- 784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граждане, получившие услуги социальной реабилитации,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включающие отдых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оздоровление,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программой предоставления социальных услуг (ИППСУ);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несовершеннолетнего.  </a:t>
            </a:r>
          </a:p>
          <a:p>
            <a:pPr indent="266700" algn="just"/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2020 год оказано 110 180 услуг. </a:t>
            </a:r>
          </a:p>
          <a:p>
            <a:pPr indent="26670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государственной программы «Доступная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 в Ханты-Мансийском автономном округе на 2016-2020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 2020 году Учреждению доведены денежные средства в размере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9 927 449, 70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 Освоение денежных средств по данной программе составило 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100 % .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r="4326" b="3931"/>
          <a:stretch/>
        </p:blipFill>
        <p:spPr>
          <a:xfrm>
            <a:off x="4704682" y="5084122"/>
            <a:ext cx="1602942" cy="11851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67" y="5064476"/>
            <a:ext cx="1777706" cy="11851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047" y="5100053"/>
            <a:ext cx="1686092" cy="11240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116077"/>
            <a:ext cx="1537576" cy="115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467544" y="1498638"/>
            <a:ext cx="8280920" cy="380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69781" y="908720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«Профессиональные журналы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службе»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1422" y="1916832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 algn="just">
              <a:buSzPts val="1200"/>
              <a:buFont typeface="Times New Roman" panose="02020603050405020304" pitchFamily="18" charset="0"/>
              <a:buAutoNum type="arabicPeriod"/>
            </a:pP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96583" y="1916477"/>
            <a:ext cx="72465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Получены серебряные сертификаты по итогам Всероссийской акции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профессионального мастерства работников учреждений социального обслуживания «Профессиональные журналы - каждой социальной службе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17" y="3402232"/>
            <a:ext cx="3258062" cy="23003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432400"/>
            <a:ext cx="3214446" cy="227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6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467544" y="1498638"/>
            <a:ext cx="8280920" cy="380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19474" y="745784"/>
            <a:ext cx="76688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конкурс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Лучшая программа, реализуемая в организациях, осуществляющих досуг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занятость детей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Ханты-Мансийском автономном округе – Югре»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1422" y="1916832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 algn="just">
              <a:buSzPts val="1200"/>
              <a:buFont typeface="Times New Roman" panose="02020603050405020304" pitchFamily="18" charset="0"/>
              <a:buAutoNum type="arabicPeriod"/>
            </a:pP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22501" y="2592577"/>
            <a:ext cx="51509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в Региональном конкурсе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Лучшая программа, реализуемая в организациях, осуществляющих досуг и занятость детей в Ханты-Мансийском автономном округе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Югре» за программу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«Тематические заезды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«Сургутский центр социального обслуживания населения»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22" y="2356761"/>
            <a:ext cx="2490252" cy="352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9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467544" y="1498638"/>
            <a:ext cx="8280920" cy="380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19474" y="745784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интернет-сайт организации социального обслуживания – 2020»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1422" y="1916832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 algn="just">
              <a:buSzPts val="1200"/>
              <a:buFont typeface="Times New Roman" panose="02020603050405020304" pitchFamily="18" charset="0"/>
              <a:buAutoNum type="arabicPeriod"/>
            </a:pP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05528" y="2113330"/>
            <a:ext cx="47902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олучен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3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за участие во Всероссийском конкурсе по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ведению сайтов организаций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обслуживания «Лучший интернет-сайт организации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обслуживания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2020»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12216"/>
            <a:ext cx="2825684" cy="399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0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467544" y="1498638"/>
            <a:ext cx="8280920" cy="380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19474" y="745784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Золотое перо» социальных служб России – 2020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1422" y="1916832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 algn="just">
              <a:buSzPts val="1200"/>
              <a:buFont typeface="Times New Roman" panose="02020603050405020304" pitchFamily="18" charset="0"/>
              <a:buAutoNum type="arabicPeriod"/>
            </a:pP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8293" y="1772816"/>
            <a:ext cx="78179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золотой сертификат лауреата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во Всероссийском конкурсе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«Золотое перо» социальных служб России – 2020.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«Организация реабилитационного пространства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«Сургутский центр социального обслуживания населения» директора А.А. Шокшиной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218553"/>
            <a:ext cx="3982969" cy="282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6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467544" y="1498638"/>
            <a:ext cx="8280920" cy="380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331640" y="745784"/>
            <a:ext cx="7556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интернет-фотоконкурс по охране труда «Безопасный труд в объективе – 2020» 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1422" y="1916832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 algn="just">
              <a:buSzPts val="1200"/>
              <a:buFont typeface="Times New Roman" panose="02020603050405020304" pitchFamily="18" charset="0"/>
              <a:buAutoNum type="arabicPeriod"/>
            </a:pP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1422" y="2078048"/>
            <a:ext cx="42819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 диплом за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городском интернет-фотоконкурсе по охране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 в объективе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2020»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98342"/>
            <a:ext cx="2829632" cy="3996610"/>
          </a:xfrm>
          <a:prstGeom prst="rect">
            <a:avLst/>
          </a:prstGeom>
        </p:spPr>
      </p:pic>
      <p:pic>
        <p:nvPicPr>
          <p:cNvPr id="2050" name="Picture 2" descr="Z:\11 - ОМО\Общая\01. БЫКОВА Г.П\IMG_30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0" t="13078" r="11901" b="3656"/>
          <a:stretch/>
        </p:blipFill>
        <p:spPr bwMode="auto">
          <a:xfrm>
            <a:off x="867023" y="3896647"/>
            <a:ext cx="1658683" cy="185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11 - ОМО\Общая\01. БЫКОВА Г.П\IMG_30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t="9463" r="27095" b="24086"/>
          <a:stretch/>
        </p:blipFill>
        <p:spPr bwMode="auto">
          <a:xfrm>
            <a:off x="2890171" y="4127012"/>
            <a:ext cx="2351598" cy="162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98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611560" y="692696"/>
            <a:ext cx="8280920" cy="3887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 распоряжения Правительства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4500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Ханты-Мансийского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автономного округа – Югры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23.10.2020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4500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603-рп «О переименовании бюджетного учреждения Ханты-Мансийского автономного округа – Югры «Сургутский центр социального обслуживания населения» и внесении изменений в некоторые распоряжения Правительства Ханты-Мансийского автономного округа – Югры» учреждение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переименовано в бюджетное учреждение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Ханты-Мансийского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автономного округа – Югры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«Сургутский многопрофильный 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4500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реабилитационный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для инвалидов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4500">
              <a:spcBef>
                <a:spcPts val="0"/>
              </a:spcBef>
            </a:pPr>
            <a:endParaRPr lang="ru-RU" sz="22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933056"/>
            <a:ext cx="223224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7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467544" y="1498638"/>
            <a:ext cx="8280920" cy="1903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68302" y="692696"/>
            <a:ext cx="74801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развития многопрофильного реабилитационного центра для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2446" y="1519830"/>
            <a:ext cx="82911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Внедрение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ориентации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 от 18 лет, детей-инвалидов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детей с ограниченными возможностями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здоровья.</a:t>
            </a:r>
          </a:p>
          <a:p>
            <a:pPr indent="44450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 направлены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привитие инвалидам навыков самообслуживания, на их профессиональную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ориентацию, получение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навыков, необходимых для комфортной жизни в обществе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3903" y="3981733"/>
            <a:ext cx="1922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компьютерный класс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969" y="4797151"/>
            <a:ext cx="1581283" cy="124156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929411" y="4044132"/>
            <a:ext cx="1898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тренировочная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440830" y="3428045"/>
            <a:ext cx="14793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 студия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704" y="4337499"/>
            <a:ext cx="1237628" cy="155214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699170" y="3490194"/>
            <a:ext cx="1751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швейное дело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24328" y="3613666"/>
            <a:ext cx="1512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гончарная мастерская</a:t>
            </a:r>
          </a:p>
        </p:txBody>
      </p:sp>
      <p:pic>
        <p:nvPicPr>
          <p:cNvPr id="1027" name="Picture 3" descr="Z:\11 - ОМО\Общая\ФОТО\2020\Твор. мастер швейное\IMG_30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3" r="33356" b="5611"/>
          <a:stretch/>
        </p:blipFill>
        <p:spPr bwMode="auto">
          <a:xfrm>
            <a:off x="5827812" y="3986136"/>
            <a:ext cx="1528704" cy="112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Server\омо\Личная\0. ДЕЛО\ККККК\20210203_113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53" y="4704918"/>
            <a:ext cx="1625713" cy="133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\\Server\омо\Личная\0. ДЕЛО\ККККК\r78m6ezB9H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156" y="3936831"/>
            <a:ext cx="1432055" cy="190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92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467544" y="1498638"/>
            <a:ext cx="8280920" cy="380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" y="0"/>
            <a:ext cx="9142158" cy="685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2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836712"/>
            <a:ext cx="8388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обслуженных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Ханты-Мансийскому автономному округу - Югре</a:t>
            </a:r>
          </a:p>
        </p:txBody>
      </p:sp>
      <p:pic>
        <p:nvPicPr>
          <p:cNvPr id="1026" name="Picture 2" descr="\\Server\омо\Личная\1. УЧРЕЖДЕНИЕ_СЕЙЧАС 2020\Карты Хмао_обслуж\карта КВОТА 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94" y="1702481"/>
            <a:ext cx="7430988" cy="451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6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467544" y="1498638"/>
            <a:ext cx="8280920" cy="1903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667641"/>
            <a:ext cx="4608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 учреждения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3">
            <a:extLst/>
          </p:cNvPr>
          <p:cNvSpPr txBox="1">
            <a:spLocks noChangeArrowheads="1"/>
          </p:cNvSpPr>
          <p:nvPr/>
        </p:nvSpPr>
        <p:spPr>
          <a:xfrm>
            <a:off x="539552" y="1444701"/>
            <a:ext cx="8352929" cy="4792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tabLst>
                <a:tab pos="630238" algn="l"/>
                <a:tab pos="719138" algn="l"/>
              </a:tabLst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аттестацию на соответствие занимаемой должности прошел 51 человек: </a:t>
            </a:r>
          </a:p>
          <a:p>
            <a:pPr marL="285750" indent="-285750" algn="just">
              <a:spcBef>
                <a:spcPts val="0"/>
              </a:spcBef>
              <a:buFontTx/>
              <a:buChar char="-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– 8 чел.; </a:t>
            </a:r>
          </a:p>
          <a:p>
            <a:pPr marL="285750" indent="-285750" algn="just">
              <a:spcBef>
                <a:spcPts val="0"/>
              </a:spcBef>
              <a:buFontTx/>
              <a:buChar char="-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пециалисты, осуществляющие предоставление социальных услуг – 32 чел.; </a:t>
            </a:r>
          </a:p>
          <a:p>
            <a:pPr marL="285750" indent="-285750" algn="just">
              <a:spcBef>
                <a:spcPts val="0"/>
              </a:spcBef>
              <a:buFontTx/>
              <a:buChar char="-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специалисты, занимающие должности педагогических работников – 1 чел.; </a:t>
            </a:r>
          </a:p>
          <a:p>
            <a:pPr marL="285750" indent="-285750" algn="just">
              <a:spcBef>
                <a:spcPts val="0"/>
              </a:spcBef>
              <a:buFontTx/>
              <a:buChar char="-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пециалисты, занимающие должности общеотраслевых служащих – 9 чел.; </a:t>
            </a:r>
          </a:p>
          <a:p>
            <a:pPr marL="285750" indent="-285750" algn="just">
              <a:spcBef>
                <a:spcPts val="0"/>
              </a:spcBef>
              <a:buFontTx/>
              <a:buChar char="-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специалисты, занимающие должности работников физической культуры и спорта – 1 чел. </a:t>
            </a:r>
          </a:p>
          <a:p>
            <a:pPr algn="just">
              <a:spcBef>
                <a:spcPts val="0"/>
              </a:spcBef>
              <a:tabLst>
                <a:tab pos="630238" algn="l"/>
                <a:tab pos="808038" algn="l"/>
              </a:tabLs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Профессиональную переподготовку по программе «Государственное и муниципальное управление» прошли 3 человека, профессиональное обучение по профессии «Ассистент по оказанию технической помощи – 1 чел. </a:t>
            </a:r>
          </a:p>
          <a:p>
            <a:pPr algn="just">
              <a:spcBef>
                <a:spcPts val="0"/>
              </a:spcBef>
              <a:tabLst>
                <a:tab pos="630238" algn="l"/>
              </a:tabLs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Повышение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 прошли 50 работников учреждения, что составило 54 % от подлежащих прохождению повышения квалификации.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Работники учреждения приняли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обучающих 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мероприятиях: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ИДП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формате ВКС) - 74 чел.;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вебинары, семинары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чел.;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интернет-конференция, круглый стол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чел.;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IX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 интернет-конференция - 1 чел.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публичные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обсуждения - 3 чел.;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консультационно-диалоговая площадка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 чел.;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стажировочные площадки, организованные Фондом поддержки детей, находящихся в трудной жизненной ситуации 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- 18 чел.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022" y="3789040"/>
            <a:ext cx="2545032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3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00187" y="871450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программ/проектов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340768"/>
            <a:ext cx="8135207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2020 году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разработано 29 программ, направленных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социально-педагогическую, социально-психологическую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бытовую, средовую и социокультурную реабилитацию. Из них:</a:t>
            </a:r>
          </a:p>
          <a:p>
            <a:pPr algn="just">
              <a:lnSpc>
                <a:spcPct val="107000"/>
              </a:lnSpc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тематических заездов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Логопедическая программа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1;</a:t>
            </a:r>
          </a:p>
          <a:p>
            <a:pPr algn="just"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психологической коррекции – 5;</a:t>
            </a:r>
          </a:p>
          <a:p>
            <a:pPr algn="just">
              <a:lnSpc>
                <a:spcPct val="107000"/>
              </a:lnSpc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Лечебно-оздоровительные программы – 3;</a:t>
            </a:r>
          </a:p>
          <a:p>
            <a:pPr algn="just"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Реабилитационные программы –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077072"/>
            <a:ext cx="3120017" cy="20800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295" y="2428591"/>
            <a:ext cx="2787774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8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467544" y="1498638"/>
            <a:ext cx="8280920" cy="380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836712"/>
            <a:ext cx="54658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заезды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1314401"/>
            <a:ext cx="8064896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В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 году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организовано и проведено 9 тематических заездов. Охвачено 784 чел., из них:  594 несовершеннолетних, 190 родителей (законных представителей). </a:t>
            </a:r>
          </a:p>
          <a:p>
            <a:pPr algn="just">
              <a:lnSpc>
                <a:spcPct val="107000"/>
              </a:lnSpc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Каждый тематический заезд имеет свое направление: экологическое, краеведческое, патриотическое, творческое,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рофориентационное, спортивное.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068960"/>
            <a:ext cx="4333586" cy="30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0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467544" y="1498638"/>
            <a:ext cx="8280920" cy="380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19474" y="836712"/>
            <a:ext cx="7668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 Всероссийский форум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– ради детей! Ключевые программы партнерства»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1422" y="1916832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 algn="just">
              <a:buSzPts val="1200"/>
              <a:buFont typeface="Times New Roman" panose="02020603050405020304" pitchFamily="18" charset="0"/>
              <a:buAutoNum type="arabicPeriod"/>
            </a:pP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79912" y="1941240"/>
            <a:ext cx="49145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виртуальной выставочной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площадки автономного округа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 Всероссийском форуме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«Вместе – ради детей! Ключевые программы партнерства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состоялась презентация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эколого-краеведческой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22" y="1972064"/>
            <a:ext cx="2875658" cy="17899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18612" y="3794264"/>
            <a:ext cx="79578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тематического оздоровительного заезда детей с особенностями в развитии в возрасте от 2,5 до 18 лет и членов их семей «Кладовая Югры». Программа способствует расширению кругозора несовершеннолетних детей с особенностями в развитии, получению ими новых знаний, умений и навыков в тесной связи с историей и культурой родного края – Югры.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56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7"/>
            <a:ext cx="9177089" cy="6858000"/>
          </a:xfrm>
          <a:prstGeom prst="rect">
            <a:avLst/>
          </a:prstGeom>
        </p:spPr>
      </p:pic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467544" y="1498638"/>
            <a:ext cx="8280920" cy="380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349574" y="82767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опубликовано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статьи: 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412776"/>
            <a:ext cx="79208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 algn="just">
              <a:buSzPts val="1200"/>
              <a:buFont typeface="Times New Roman" panose="02020603050405020304" pitchFamily="18" charset="0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«Организация работы, направленной на пропаганду здорового образа жизни, в учреждении социального обслуживания населения», Работник социальной службы, Москва: Социальное обслуживание,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2020. </a:t>
            </a:r>
          </a:p>
          <a:p>
            <a:pPr lvl="0" indent="-342900" algn="just">
              <a:buSzPts val="1200"/>
              <a:buFont typeface="Times New Roman" panose="02020603050405020304" pitchFamily="18" charset="0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«Организация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питания получателей социальных услуг в бюджетном учреждении Ханты-Мансийского автономного округа – Югры «Сургутский центр социального обслуживания населения», Работник социальной службы, Москва: Социальное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обслуживание. </a:t>
            </a:r>
          </a:p>
          <a:p>
            <a:pPr lvl="0" indent="-342900" algn="just">
              <a:buSzPts val="1200"/>
              <a:buFont typeface="Times New Roman" panose="02020603050405020304" pitchFamily="18" charset="0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«Организация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работы, направленной на пропаганду здорового образа жизни, в учреждении социального обслуживания населения», Материалы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IX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научно-практической интернет-конференции Материалы IX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научно-практической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интернет-конференции «Национальный проект «Демография»: от цели к решениям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</a:p>
          <a:p>
            <a:pPr lvl="0" indent="-342900" algn="just">
              <a:buSzPts val="1200"/>
              <a:buFont typeface="Times New Roman" panose="02020603050405020304" pitchFamily="18" charset="0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реабилитационного пространства в БУ «Сургутский центр социального обслуживания населения», второй Всероссийский конкурс статей «Золотое перо социальных служб России – 2020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13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>
          <a:xfrm>
            <a:off x="485799" y="1412776"/>
            <a:ext cx="8280920" cy="380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4500">
              <a:spcBef>
                <a:spcPts val="0"/>
              </a:spcBef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836712"/>
            <a:ext cx="5465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Межведомственное взаимодействие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" r="-504" b="15692"/>
          <a:stretch/>
        </p:blipFill>
        <p:spPr>
          <a:xfrm>
            <a:off x="6304047" y="3501008"/>
            <a:ext cx="2462672" cy="25922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11560" y="1412776"/>
            <a:ext cx="8352927" cy="437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В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рамках межведомственного взаимодействия в период распространения новой коронавирусной инфекции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COVID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-19 мероприятия со студентами-волонтерами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СурГУ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СурГПУ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проводилось в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новом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формате посредством онлайн мастер-классов, онлайн занятий с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несовершеннолетними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онлайн-встреч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помощи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видеоконференцсвязи.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За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полугодие 2020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 подготовлено и опубликовано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видеоматериалов  для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несовершеннолетних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рубрику   «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Говорит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и   показывает   волонтер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  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размещены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сайте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 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официальных   аккаунтах   групп   социальных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сетей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Охвачено онлайн мероприятиями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2500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просмотров и положительных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комментариев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0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4689</TotalTime>
  <Words>1120</Words>
  <Application>Microsoft Office PowerPoint</Application>
  <PresentationFormat>Экран (4:3)</PresentationFormat>
  <Paragraphs>142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Фрибус</dc:creator>
  <cp:lastModifiedBy>Быкова</cp:lastModifiedBy>
  <cp:revision>554</cp:revision>
  <cp:lastPrinted>2020-10-12T04:54:33Z</cp:lastPrinted>
  <dcterms:created xsi:type="dcterms:W3CDTF">2020-09-17T05:44:09Z</dcterms:created>
  <dcterms:modified xsi:type="dcterms:W3CDTF">2021-02-05T05:07:37Z</dcterms:modified>
</cp:coreProperties>
</file>