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98" r:id="rId3"/>
    <p:sldId id="312" r:id="rId4"/>
    <p:sldId id="270" r:id="rId5"/>
    <p:sldId id="313" r:id="rId6"/>
    <p:sldId id="303" r:id="rId7"/>
    <p:sldId id="315" r:id="rId8"/>
    <p:sldId id="314" r:id="rId9"/>
    <p:sldId id="316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5" autoAdjust="0"/>
    <p:restoredTop sz="98514" autoAdjust="0"/>
  </p:normalViewPr>
  <p:slideViewPr>
    <p:cSldViewPr snapToGrid="0">
      <p:cViewPr varScale="1">
        <p:scale>
          <a:sx n="69" d="100"/>
          <a:sy n="69" d="100"/>
        </p:scale>
        <p:origin x="-456" y="-108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1970943056045081E-3"/>
          <c:y val="6.8098837612139251E-2"/>
          <c:w val="0.6218506417311892"/>
          <c:h val="0.789764519949980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финансирования</c:v>
                </c:pt>
              </c:strCache>
            </c:strRef>
          </c:tx>
          <c:dPt>
            <c:idx val="0"/>
            <c:spPr>
              <a:solidFill>
                <a:schemeClr val="accent1">
                  <a:lumMod val="75000"/>
                </a:schemeClr>
              </a:solidFill>
              <a:ln w="635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</c:dPt>
          <c:dPt>
            <c:idx val="1"/>
            <c:spPr>
              <a:solidFill>
                <a:srgbClr val="00B050"/>
              </a:solidFill>
              <a:ln w="19050"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585917638852004E-2"/>
                  <c:y val="-0.1006964952297924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88%</a:t>
                    </a:r>
                    <a:endParaRPr lang="en-US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23040368630688E-2"/>
                  <c:y val="0.164092636659058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Региональный бюджет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823394676155448"/>
          <c:y val="0.90842464495424258"/>
          <c:w val="0.44093241320543464"/>
          <c:h val="7.607751012098996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Увеличение суммарного коэффициента рождаемости до 2,018 в 2024 году</a:t>
          </a: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400" b="0">
            <a:solidFill>
              <a:srgbClr val="FF0000"/>
            </a:solidFill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400" b="0">
            <a:solidFill>
              <a:srgbClr val="FF0000"/>
            </a:solidFill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1" custScaleX="100098" custLinFactNeighborX="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319A5-A4AD-4142-83AD-14CA98715440}" type="presOf" srcId="{CEF3E5C5-DC51-4AB6-A47B-ADAB0C773CBA}" destId="{B4ABDDFA-6FB3-46CC-8856-E2902C2209F1}" srcOrd="0" destOrd="0" presId="urn:microsoft.com/office/officeart/2005/8/layout/hChevron3"/>
    <dgm:cxn modelId="{08A546C7-D84B-4A96-AFCD-35D9BA700E19}" type="presOf" srcId="{D7219C95-27C6-4433-AD2D-FDA48223793F}" destId="{6C1F845F-896B-4BA0-A280-ED2529ABD7A7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3BAFC373-4FCC-4709-98E1-F532DF229D9A}" type="presParOf" srcId="{B4ABDDFA-6FB3-46CC-8856-E2902C2209F1}" destId="{6C1F845F-896B-4BA0-A280-ED2529ABD7A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Увеличение ожидаемой продолжительности здоровой жизни до 67 лет</a:t>
          </a: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400" b="0">
            <a:solidFill>
              <a:srgbClr val="FF0000"/>
            </a:solidFill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400" b="0">
            <a:solidFill>
              <a:srgbClr val="FF0000"/>
            </a:solidFill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1" custScaleX="100098" custLinFactNeighborX="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A86A2-F733-49AE-9037-09E058296583}" type="presOf" srcId="{D7219C95-27C6-4433-AD2D-FDA48223793F}" destId="{6C1F845F-896B-4BA0-A280-ED2529ABD7A7}" srcOrd="0" destOrd="0" presId="urn:microsoft.com/office/officeart/2005/8/layout/hChevron3"/>
    <dgm:cxn modelId="{AA374C23-6C99-4F1A-A272-CE785CA4449D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14673D9D-0F77-4405-A54A-94260B6D9361}" type="presParOf" srcId="{B4ABDDFA-6FB3-46CC-8856-E2902C2209F1}" destId="{6C1F845F-896B-4BA0-A280-ED2529ABD7A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845F-896B-4BA0-A280-ED2529ABD7A7}">
      <dsp:nvSpPr>
        <dsp:cNvPr id="0" name=""/>
        <dsp:cNvSpPr/>
      </dsp:nvSpPr>
      <dsp:spPr>
        <a:xfrm>
          <a:off x="8457" y="0"/>
          <a:ext cx="8665165" cy="54221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суммарного коэффициента рождаемости до 2,018 в 2024 году</a:t>
          </a:r>
        </a:p>
      </dsp:txBody>
      <dsp:txXfrm>
        <a:off x="8457" y="0"/>
        <a:ext cx="8529611" cy="542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845F-896B-4BA0-A280-ED2529ABD7A7}">
      <dsp:nvSpPr>
        <dsp:cNvPr id="0" name=""/>
        <dsp:cNvSpPr/>
      </dsp:nvSpPr>
      <dsp:spPr>
        <a:xfrm>
          <a:off x="8457" y="0"/>
          <a:ext cx="8665165" cy="542218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ожидаемой продолжительности здоровой жизни до 67 лет</a:t>
          </a:r>
        </a:p>
      </dsp:txBody>
      <dsp:txXfrm>
        <a:off x="8457" y="0"/>
        <a:ext cx="8529611" cy="542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80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60616A-6DF1-4AE2-B7B6-2273E8C7893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82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0616A-6DF1-4AE2-B7B6-2273E8C7893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30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615" y="1386227"/>
            <a:ext cx="8168054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О реализации национального проекта «Демография»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947651" y="2865206"/>
            <a:ext cx="7257565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Ханты-Мансийском автономном округе – Югре </a:t>
            </a:r>
          </a:p>
          <a:p>
            <a:pPr>
              <a:lnSpc>
                <a:spcPct val="100000"/>
              </a:lnSpc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(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2019 – 2024 годы)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36662" y="187558"/>
            <a:ext cx="8646853" cy="729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Сроки реализации. Цели и целевые показатели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213504" y="1685204"/>
            <a:ext cx="5477774" cy="107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161745" y="2636220"/>
            <a:ext cx="5697739" cy="60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Franklin Gothic Medium" pitchFamily="34" charset="0"/>
              </a:rPr>
              <a:t>увеличение ожидаемой продолжительности здоровой жизни до 67 лет к 2024 </a:t>
            </a:r>
            <a:r>
              <a:rPr lang="ru-RU" sz="1800" dirty="0" smtClean="0">
                <a:solidFill>
                  <a:srgbClr val="002060"/>
                </a:solidFill>
                <a:latin typeface="Franklin Gothic Medium" pitchFamily="34" charset="0"/>
              </a:rPr>
              <a:t>году</a:t>
            </a:r>
            <a:endParaRPr lang="ru-RU" sz="18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213504" y="3458668"/>
            <a:ext cx="5576481" cy="70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/>
              <a:t>увеличение суммарного коэффициента рождаемости до 2,018 к 2024 </a:t>
            </a:r>
            <a:r>
              <a:rPr lang="ru-RU" dirty="0" smtClean="0"/>
              <a:t>году</a:t>
            </a:r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47" name="Объект 2"/>
          <p:cNvSpPr txBox="1">
            <a:spLocks/>
          </p:cNvSpPr>
          <p:nvPr/>
        </p:nvSpPr>
        <p:spPr>
          <a:xfrm>
            <a:off x="2889896" y="4157656"/>
            <a:ext cx="5443221" cy="61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endParaRPr lang="ru-RU" sz="18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2213504" y="4386365"/>
            <a:ext cx="5645980" cy="698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Franklin Gothic Medium" pitchFamily="34" charset="0"/>
              </a:rPr>
              <a:t>увеличение доли граждан, ведущих здоровый образ жизни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97" y="1329217"/>
            <a:ext cx="1142582" cy="11425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36532" y="1706537"/>
            <a:ext cx="6162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Franklin Gothic Medium" pitchFamily="34" charset="0"/>
              </a:rPr>
              <a:t>С 1 января 2019 года по 31 декабря 2024 года</a:t>
            </a:r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2213504" y="5205446"/>
            <a:ext cx="5645980" cy="1017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/>
              <a:t>увеличение до 55 </a:t>
            </a:r>
            <a:r>
              <a:rPr lang="ru-RU" dirty="0" smtClean="0"/>
              <a:t>% доли </a:t>
            </a:r>
            <a:r>
              <a:rPr lang="ru-RU" dirty="0"/>
              <a:t>граждан, систематически занимающихся физической культурой и спортом, к 2024 </a:t>
            </a:r>
            <a:r>
              <a:rPr lang="ru-RU" dirty="0" smtClean="0"/>
              <a:t>году</a:t>
            </a:r>
            <a:endParaRPr lang="ru-RU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4674" y="4360638"/>
            <a:ext cx="687071" cy="68707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2343" y="3421540"/>
            <a:ext cx="687071" cy="68707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2343" y="5312579"/>
            <a:ext cx="687071" cy="68707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7947" y="2590978"/>
            <a:ext cx="687071" cy="6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632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Задачи</a:t>
            </a:r>
            <a:endParaRPr lang="en-US" sz="2800" b="1" dirty="0">
              <a:solidFill>
                <a:srgbClr val="5B9BD5">
                  <a:lumMod val="50000"/>
                </a:srgbClr>
              </a:solidFill>
              <a:latin typeface="Franklin Gothic Medium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900044" y="1505316"/>
            <a:ext cx="336492" cy="299892"/>
            <a:chOff x="2147276" y="1700808"/>
            <a:chExt cx="336492" cy="299892"/>
          </a:xfrm>
          <a:solidFill>
            <a:schemeClr val="accent1">
              <a:lumMod val="75000"/>
            </a:schemeClr>
          </a:solidFill>
        </p:grpSpPr>
        <p:sp>
          <p:nvSpPr>
            <p:cNvPr id="2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333775" y="1377443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1</a:t>
            </a:r>
            <a:endParaRPr lang="ru-RU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4833" y="1419850"/>
            <a:ext cx="104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задача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910287" y="2366191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3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Овал 33"/>
          <p:cNvSpPr/>
          <p:nvPr/>
        </p:nvSpPr>
        <p:spPr>
          <a:xfrm>
            <a:off x="385086" y="2230456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2</a:t>
            </a:r>
            <a:endParaRPr lang="ru-RU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5320" y="2286565"/>
            <a:ext cx="104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задача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326373" y="1328603"/>
            <a:ext cx="6058501" cy="60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Franklin Gothic Medium" pitchFamily="34" charset="0"/>
              </a:rPr>
              <a:t>внедрение механизма финансовой поддержки семей при рождении детей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384317" y="2053143"/>
            <a:ext cx="6000557" cy="121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Franklin Gothic Medium" pitchFamily="34" charset="0"/>
              </a:rPr>
              <a:t>создание условий для осуществления трудовой деятельности женщин с детьми, включая достижение 100-процентной доступности (к 2021 году) дошкольного образования для детей в возрасте до трех лет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412074" y="4452789"/>
            <a:ext cx="545182" cy="5234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4</a:t>
            </a:r>
            <a:endParaRPr lang="ru-RU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92132" y="3489119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3</a:t>
            </a:r>
            <a:endParaRPr lang="ru-RU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4833" y="3531393"/>
            <a:ext cx="104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задача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7314" y="4459604"/>
            <a:ext cx="104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задача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924274" y="3609614"/>
            <a:ext cx="336492" cy="299892"/>
            <a:chOff x="2147276" y="1700808"/>
            <a:chExt cx="336492" cy="299892"/>
          </a:xfrm>
          <a:solidFill>
            <a:schemeClr val="accent1">
              <a:lumMod val="75000"/>
            </a:schemeClr>
          </a:solidFill>
        </p:grpSpPr>
        <p:sp>
          <p:nvSpPr>
            <p:cNvPr id="38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910287" y="4533578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41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6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47" name="Объект 2"/>
          <p:cNvSpPr txBox="1">
            <a:spLocks/>
          </p:cNvSpPr>
          <p:nvPr/>
        </p:nvSpPr>
        <p:spPr>
          <a:xfrm>
            <a:off x="2380552" y="3398885"/>
            <a:ext cx="6004322" cy="911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Franklin Gothic Medium" pitchFamily="34" charset="0"/>
              </a:rPr>
              <a:t>разработка и реализация программы системной поддержки и повышения качества жизни граждан старшего поколения</a:t>
            </a: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2380552" y="4378921"/>
            <a:ext cx="6004322" cy="94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Franklin Gothic Medium" pitchFamily="34" charset="0"/>
              </a:rPr>
              <a:t>формирование системы мотивации граждан к здоровому образу жизни, включая здоровое питание и отказ от вредных привычек</a:t>
            </a:r>
          </a:p>
        </p:txBody>
      </p:sp>
      <p:sp>
        <p:nvSpPr>
          <p:cNvPr id="49" name="Овал 48"/>
          <p:cNvSpPr/>
          <p:nvPr/>
        </p:nvSpPr>
        <p:spPr>
          <a:xfrm>
            <a:off x="428037" y="5496838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5</a:t>
            </a:r>
            <a:endParaRPr lang="ru-RU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3314" y="5527761"/>
            <a:ext cx="1049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Franklin Gothic Heavy" panose="020B0903020102020204" pitchFamily="34" charset="0"/>
              </a:rPr>
              <a:t>задача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1934517" y="5619483"/>
            <a:ext cx="336492" cy="299892"/>
            <a:chOff x="2147276" y="1700808"/>
            <a:chExt cx="336492" cy="299892"/>
          </a:xfrm>
          <a:solidFill>
            <a:schemeClr val="accent1">
              <a:lumMod val="75000"/>
            </a:schemeClr>
          </a:solidFill>
        </p:grpSpPr>
        <p:sp>
          <p:nvSpPr>
            <p:cNvPr id="5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54" name="Объект 2"/>
          <p:cNvSpPr txBox="1">
            <a:spLocks/>
          </p:cNvSpPr>
          <p:nvPr/>
        </p:nvSpPr>
        <p:spPr>
          <a:xfrm>
            <a:off x="2380552" y="5321435"/>
            <a:ext cx="6004322" cy="11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Franklin Gothic Medium" pitchFamily="34" charset="0"/>
              </a:rPr>
              <a:t>создание для всех категорий и групп населения условий для занятия физической культурой и спортом, в том числе повышение уровня обеспеченности объектами спорта, а также формирование спортивного резерва</a:t>
            </a:r>
          </a:p>
        </p:txBody>
      </p:sp>
    </p:spTree>
    <p:extLst>
      <p:ext uri="{BB962C8B-B14F-4D97-AF65-F5344CB8AC3E}">
        <p14:creationId xmlns:p14="http://schemas.microsoft.com/office/powerpoint/2010/main" xmlns="" val="375884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45088"/>
            <a:ext cx="8610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Региональные проекты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906" y="2176146"/>
            <a:ext cx="50728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Финансовая поддержка семей при рождении детей (Финансовая поддержка семей при рождении детей)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42383" y="2770309"/>
            <a:ext cx="3138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Дептруд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 и занятости Югры;</a:t>
            </a: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Депобразования и молодежи Югры;</a:t>
            </a:r>
          </a:p>
          <a:p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органы местного самоуправления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4387" y="1494660"/>
            <a:ext cx="5010407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277708" y="1494658"/>
            <a:ext cx="2477055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54888" y="1590392"/>
            <a:ext cx="2140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Основные исполнители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5591527" y="1446206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403" y="1557518"/>
            <a:ext cx="450824" cy="450824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81904" y="2770310"/>
            <a:ext cx="5072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Содействие занятости женщин – создание условий дошкольного образования для детей в возрасте до трех лет (Содействие занятости женщин – доступность дошкольного образования для детей)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1904" y="3745032"/>
            <a:ext cx="50396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Разработка и реализация программы системной поддержки и повышения качества жизни граждан старшего поколения (Старшее поколение)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81904" y="4529862"/>
            <a:ext cx="5072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Формирование системы мотивации граждан к здоровому образу жизни, включая здоровое питание и отказ от вредных привычек (Укрепление общественного здоровья)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34807" y="2175993"/>
            <a:ext cx="2819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Депсоцразвития</a:t>
            </a:r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 Югры; </a:t>
            </a:r>
          </a:p>
          <a:p>
            <a:pPr algn="just"/>
            <a:r>
              <a:rPr lang="ru-RU" sz="1600" dirty="0" err="1">
                <a:solidFill>
                  <a:srgbClr val="002060"/>
                </a:solidFill>
                <a:latin typeface="Franklin Gothic Medium" pitchFamily="34" charset="0"/>
              </a:rPr>
              <a:t>Депздрав</a:t>
            </a:r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 Югры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42383" y="3745032"/>
            <a:ext cx="260545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Депсоцразвития Югры;</a:t>
            </a:r>
          </a:p>
          <a:p>
            <a:r>
              <a:rPr lang="ru-RU" sz="1500" dirty="0" err="1">
                <a:solidFill>
                  <a:srgbClr val="002060"/>
                </a:solidFill>
                <a:latin typeface="Franklin Gothic Medium" pitchFamily="34" charset="0"/>
              </a:rPr>
              <a:t>Депздрав</a:t>
            </a:r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 Югры;</a:t>
            </a:r>
          </a:p>
          <a:p>
            <a:r>
              <a:rPr lang="ru-RU" sz="1500" dirty="0" err="1">
                <a:solidFill>
                  <a:srgbClr val="002060"/>
                </a:solidFill>
                <a:latin typeface="Franklin Gothic Medium" pitchFamily="34" charset="0"/>
              </a:rPr>
              <a:t>Дептруд</a:t>
            </a:r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 и занятости Югры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42383" y="4554333"/>
            <a:ext cx="25527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Депздрав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 Югры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81904" y="5504584"/>
            <a:ext cx="50396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Создание для всех категорий и групп населения условий для занятия физической культурой и спортом, в том числе повышение уровня обеспеченности объектами спорта, а также формирование спортивного резерва (</a:t>
            </a:r>
            <a:r>
              <a:rPr lang="ru-RU" sz="1500" dirty="0" smtClean="0">
                <a:solidFill>
                  <a:srgbClr val="002060"/>
                </a:solidFill>
                <a:latin typeface="Franklin Gothic Medium" pitchFamily="34" charset="0"/>
              </a:rPr>
              <a:t>Спорт – норма жизни</a:t>
            </a:r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932270" y="5504584"/>
            <a:ext cx="31432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solidFill>
                  <a:srgbClr val="002060"/>
                </a:solidFill>
                <a:latin typeface="Franklin Gothic Medium" pitchFamily="34" charset="0"/>
              </a:rPr>
              <a:t>Депспорт</a:t>
            </a:r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 Югры;</a:t>
            </a:r>
          </a:p>
          <a:p>
            <a:r>
              <a:rPr lang="ru-RU" sz="1500" dirty="0">
                <a:solidFill>
                  <a:srgbClr val="002060"/>
                </a:solidFill>
                <a:latin typeface="Franklin Gothic Medium" pitchFamily="34" charset="0"/>
              </a:rPr>
              <a:t>органы </a:t>
            </a:r>
            <a:r>
              <a:rPr lang="ru-RU" sz="1500" dirty="0" smtClean="0">
                <a:solidFill>
                  <a:srgbClr val="002060"/>
                </a:solidFill>
                <a:latin typeface="Franklin Gothic Medium" pitchFamily="34" charset="0"/>
              </a:rPr>
              <a:t>местного самоуправления</a:t>
            </a:r>
            <a:endParaRPr lang="ru-RU" sz="15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25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908175767"/>
              </p:ext>
            </p:extLst>
          </p:nvPr>
        </p:nvGraphicFramePr>
        <p:xfrm>
          <a:off x="204059" y="1116326"/>
          <a:ext cx="5773835" cy="454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36662" y="187558"/>
            <a:ext cx="8646853" cy="7297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</a:rPr>
              <a:t>Финансирование региональных проектов</a:t>
            </a:r>
            <a:endParaRPr lang="en-US" sz="2800" b="1" dirty="0">
              <a:solidFill>
                <a:srgbClr val="5B9BD5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166052" y="2077493"/>
            <a:ext cx="5477774" cy="1078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975905" y="2663138"/>
            <a:ext cx="4760155" cy="603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rgbClr val="002060"/>
                </a:solidFill>
                <a:latin typeface="Franklin Gothic Medium" pitchFamily="34" charset="0"/>
              </a:rPr>
              <a:t>«Социальное и демографическое развитие</a:t>
            </a:r>
            <a:r>
              <a:rPr lang="ru-RU" sz="1800" dirty="0" smtClean="0">
                <a:solidFill>
                  <a:srgbClr val="002060"/>
                </a:solidFill>
                <a:latin typeface="Franklin Gothic Medium" pitchFamily="34" charset="0"/>
              </a:rPr>
              <a:t>»</a:t>
            </a:r>
            <a:endParaRPr lang="ru-RU" sz="18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015901" y="3124525"/>
            <a:ext cx="4727617" cy="70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/>
              <a:t>«Поддержка занятости населения</a:t>
            </a:r>
            <a:r>
              <a:rPr lang="ru-RU" dirty="0" smtClean="0"/>
              <a:t>»</a:t>
            </a:r>
            <a:endParaRPr lang="ru-RU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-25997" y="986225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47" name="Объект 2"/>
          <p:cNvSpPr txBox="1">
            <a:spLocks/>
          </p:cNvSpPr>
          <p:nvPr/>
        </p:nvSpPr>
        <p:spPr>
          <a:xfrm>
            <a:off x="2889896" y="4157656"/>
            <a:ext cx="5443221" cy="610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endParaRPr lang="ru-RU" sz="18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48" name="Объект 2"/>
          <p:cNvSpPr txBox="1">
            <a:spLocks/>
          </p:cNvSpPr>
          <p:nvPr/>
        </p:nvSpPr>
        <p:spPr>
          <a:xfrm>
            <a:off x="4049902" y="3698011"/>
            <a:ext cx="4826847" cy="698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1400"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sz="1800" dirty="0"/>
              <a:t>«Развитие образования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49" name="Объект 2"/>
          <p:cNvSpPr txBox="1">
            <a:spLocks/>
          </p:cNvSpPr>
          <p:nvPr/>
        </p:nvSpPr>
        <p:spPr>
          <a:xfrm>
            <a:off x="3975905" y="4259204"/>
            <a:ext cx="4807610" cy="1017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/>
              <a:t>«Развитие физической культуры и спорта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975904" y="4787881"/>
            <a:ext cx="4807610" cy="499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10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None/>
              <a:defRPr>
                <a:solidFill>
                  <a:srgbClr val="002060"/>
                </a:solidFill>
                <a:latin typeface="Franklin Gothic Medium" pitchFamily="34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ru-RU" dirty="0" smtClean="0"/>
              <a:t>«</a:t>
            </a:r>
            <a:r>
              <a:rPr lang="ru-RU" dirty="0"/>
              <a:t>Современное здравоохранение»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0168" y="1158563"/>
            <a:ext cx="5381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Общий объем финансирования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составит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более 26 млрд.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руб., в том числе средства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государственных программ Ханты-Мансийского автономного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округа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Югры: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46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2192" y="646255"/>
            <a:ext cx="8610599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Финансовая поддержка семей при рождении детей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6213" y="2225168"/>
            <a:ext cx="4728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Ежегодное </a:t>
            </a:r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предоставление не менее </a:t>
            </a:r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36000 </a:t>
            </a:r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семьям мер социальной поддержки, связанных с рождением </a:t>
            </a:r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детей:</a:t>
            </a:r>
            <a:endParaRPr lang="ru-RU" sz="16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0631" y="2239536"/>
            <a:ext cx="30175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Осуществление перехода по предоставлению пособий при рождении детей преимущественно посредством федеральной государственной информационной системы </a:t>
            </a:r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ЕПГУ</a:t>
            </a:r>
            <a:endParaRPr lang="ru-RU" sz="16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6213" y="2989601"/>
            <a:ext cx="4530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ежемесячная выплата в связи с рождением (усыновлением) первого ребенка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не менее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1500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семей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);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8886" y="1512628"/>
            <a:ext cx="4523327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87564" y="1537772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6757" y="1561081"/>
            <a:ext cx="3950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 b="1" dirty="0">
                <a:solidFill>
                  <a:prstClr val="white"/>
                </a:solidFill>
                <a:latin typeface="Calibri"/>
              </a:rPr>
              <a:t>М</a:t>
            </a:r>
            <a:r>
              <a:rPr lang="ru-RU" sz="1600" b="1" dirty="0" smtClean="0">
                <a:solidFill>
                  <a:prstClr val="white"/>
                </a:solidFill>
                <a:latin typeface="Calibri"/>
              </a:rPr>
              <a:t>ероприятия</a:t>
            </a:r>
            <a:r>
              <a:rPr lang="ru-RU" sz="1600" b="1" dirty="0">
                <a:solidFill>
                  <a:prstClr val="white"/>
                </a:solidFill>
                <a:latin typeface="Calibri"/>
              </a:rPr>
              <a:t>, направленные </a:t>
            </a:r>
            <a:r>
              <a:rPr lang="ru-RU" sz="1600" b="1" dirty="0" smtClean="0">
                <a:solidFill>
                  <a:prstClr val="white"/>
                </a:solidFill>
                <a:latin typeface="Calibri"/>
              </a:rPr>
              <a:t>на</a:t>
            </a:r>
          </a:p>
          <a:p>
            <a:pPr lvl="0"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alibri"/>
              </a:rPr>
              <a:t>поддержку </a:t>
            </a:r>
            <a:r>
              <a:rPr lang="ru-RU" sz="1600" b="1" dirty="0">
                <a:solidFill>
                  <a:prstClr val="white"/>
                </a:solidFill>
                <a:latin typeface="Calibri"/>
              </a:rPr>
              <a:t>семьи, материнства и детства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46063" y="1637957"/>
            <a:ext cx="2752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Гражданские инициативы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5099146" y="1530509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496" y="1604002"/>
            <a:ext cx="372980" cy="35746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xmlns="" val="1394680452"/>
              </p:ext>
            </p:extLst>
          </p:nvPr>
        </p:nvGraphicFramePr>
        <p:xfrm>
          <a:off x="235131" y="6217920"/>
          <a:ext cx="8673623" cy="54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92746" y="3770023"/>
            <a:ext cx="4537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Югорский семейный капитал (не менее 2200 семей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);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2746" y="4277862"/>
            <a:ext cx="453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ежемесячная денежная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выплата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в случае рождения третьего ребенка или последующих детей до достижения ребенком возраста 3 лет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не менее 6000 семей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);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6610" y="5268221"/>
            <a:ext cx="4523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дополнительные демографически ориентированные меры социальной поддержки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не менее 36000 семей)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846063" y="4342252"/>
            <a:ext cx="3017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Создание </a:t>
            </a:r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в Югре среды, </a:t>
            </a:r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доброжелательной к детям</a:t>
            </a:r>
            <a:endParaRPr lang="ru-RU" sz="16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46063" y="5088796"/>
            <a:ext cx="3017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Создание информационно-справочной системы для родителей Югры </a:t>
            </a:r>
            <a:endParaRPr lang="ru-RU" sz="1600" dirty="0" smtClean="0">
              <a:solidFill>
                <a:srgbClr val="00206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4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7183" y="2540445"/>
            <a:ext cx="4274431" cy="337257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561" y="2647908"/>
            <a:ext cx="41316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Увеличение числа семей, получающих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меры социальной поддержки посредством федеральной государственной информационной системы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ЕПГУ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- «заявление на диване»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51466" y="4495701"/>
            <a:ext cx="3785616" cy="1667355"/>
          </a:xfrm>
          <a:prstGeom prst="roundRect">
            <a:avLst>
              <a:gd name="adj" fmla="val 164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74920" y="4568661"/>
            <a:ext cx="3662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на площадке портала «Уберизация» действует раздел «Родителям Югры»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951466" y="1929384"/>
            <a:ext cx="3732596" cy="2124684"/>
            <a:chOff x="2857212" y="4659607"/>
            <a:chExt cx="3406150" cy="2299907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857212" y="4659607"/>
              <a:ext cx="3406150" cy="2299907"/>
            </a:xfrm>
            <a:prstGeom prst="roundRect">
              <a:avLst>
                <a:gd name="adj" fmla="val 0"/>
              </a:avLst>
            </a:prstGeom>
            <a:solidFill>
              <a:schemeClr val="lt1">
                <a:alpha val="71000"/>
              </a:schemeClr>
            </a:solidFill>
            <a:ln w="28575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857212" y="4806642"/>
              <a:ext cx="3384882" cy="1569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>
                  <a:solidFill>
                    <a:schemeClr val="accent1">
                      <a:lumMod val="50000"/>
                    </a:schemeClr>
                  </a:solidFill>
                  <a:latin typeface="Franklin Gothic Medium" pitchFamily="34" charset="0"/>
                </a:rPr>
                <a:t>действует декларация добросовестных практик в поддержку семей с детьми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1265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48" y="646158"/>
            <a:ext cx="8610599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5B9BD5">
                    <a:lumMod val="50000"/>
                  </a:srgbClr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Старшее поколение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320756" y="2882667"/>
            <a:ext cx="3484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развитие геронтоволонтерского движения «Волонтеры серебряного возраста» (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проекты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«Бабушка на час», «равный равному»)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8886" y="1512628"/>
            <a:ext cx="3967945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20755" y="1565228"/>
            <a:ext cx="3369092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23781" y="1644763"/>
            <a:ext cx="1467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392276" y="1637957"/>
            <a:ext cx="2752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</a:rPr>
              <a:t>Гражданские инициативы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4623811" y="1497818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8064" y="1637957"/>
            <a:ext cx="372980" cy="357466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xmlns="" val="3484105839"/>
              </p:ext>
            </p:extLst>
          </p:nvPr>
        </p:nvGraphicFramePr>
        <p:xfrm>
          <a:off x="235131" y="6217920"/>
          <a:ext cx="8673623" cy="54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11994" y="4510352"/>
            <a:ext cx="4054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Развитие проекта социальных инноваций «Уберизация</a:t>
            </a:r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» </a:t>
            </a:r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(дополнение портала услугами по поиску сурдопереводчика, добровольцев (волонтеров), помощника для организации приёмной семьи для пожилого гражданина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11994" y="2146464"/>
            <a:ext cx="4124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Развитие </a:t>
            </a:r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стационарозамещающих технологий социального обслуживания («Сопровождаемое проживание</a:t>
            </a:r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»)</a:t>
            </a:r>
            <a:endParaRPr lang="ru-RU" sz="1600" i="1" u="sng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92276" y="3917816"/>
            <a:ext cx="3218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внедрение «Дворового социального менеджмента для граждан «55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+»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92276" y="4773904"/>
            <a:ext cx="3259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Предоставление поддержки некоммерческим организациям посредством федеральной государственной информационной системы </a:t>
            </a:r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ЕПГУ</a:t>
            </a:r>
            <a:endParaRPr lang="ru-RU" sz="16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6824" y="3199397"/>
            <a:ext cx="41248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Содействие системному развитию негосударственных поставщиков социальных услуг, в том числе некоммерческих организаций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305298" y="2128757"/>
            <a:ext cx="3508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Franklin Gothic Medium" pitchFamily="34" charset="0"/>
              </a:rPr>
              <a:t>Создание условий для активного долголетия граждан пожилого </a:t>
            </a:r>
            <a:r>
              <a:rPr lang="ru-RU" sz="1600" dirty="0" smtClean="0">
                <a:solidFill>
                  <a:srgbClr val="002060"/>
                </a:solidFill>
                <a:latin typeface="Franklin Gothic Medium" pitchFamily="34" charset="0"/>
              </a:rPr>
              <a:t>возраста:</a:t>
            </a:r>
            <a:endParaRPr lang="ru-RU" sz="16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15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3295" y="1258514"/>
            <a:ext cx="3568414" cy="1335217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167" y="1384174"/>
            <a:ext cx="3442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30 тыс. граждан пожилого возраста поддерживают активный образ жизни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13738" y="2849245"/>
            <a:ext cx="4270323" cy="2570063"/>
          </a:xfrm>
          <a:prstGeom prst="roundRect">
            <a:avLst>
              <a:gd name="adj" fmla="val 164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100% негосударственных поставщиков социальных услуг имеют возможность подачи заявления на включение в Реестр поставщиков социальных услуг Югры, выплату компенсации за оказанные услуги через </a:t>
            </a:r>
            <a:r>
              <a:rPr lang="ru-RU" sz="200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портал </a:t>
            </a:r>
            <a:r>
              <a:rPr lang="ru-RU" sz="2000" smtClean="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ЕПГУ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Franklin Gothic Medium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13738" y="1257766"/>
            <a:ext cx="4242394" cy="1677138"/>
            <a:chOff x="2624535" y="3932602"/>
            <a:chExt cx="3496906" cy="2451613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24535" y="3932602"/>
              <a:ext cx="3496906" cy="2116523"/>
            </a:xfrm>
            <a:prstGeom prst="roundRect">
              <a:avLst>
                <a:gd name="adj" fmla="val 0"/>
              </a:avLst>
            </a:prstGeom>
            <a:solidFill>
              <a:schemeClr val="lt1">
                <a:alpha val="71000"/>
              </a:schemeClr>
            </a:solidFill>
            <a:ln w="28575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706042" y="3999731"/>
              <a:ext cx="3341540" cy="23844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5B9BD5">
                      <a:lumMod val="50000"/>
                    </a:srgbClr>
                  </a:solidFill>
                  <a:latin typeface="Franklin Gothic Medium" pitchFamily="34" charset="0"/>
                </a:rPr>
                <a:t>О</a:t>
              </a:r>
              <a:r>
                <a:rPr lang="ru-RU" sz="2000" dirty="0" smtClean="0">
                  <a:solidFill>
                    <a:srgbClr val="5B9BD5">
                      <a:lumMod val="50000"/>
                    </a:srgbClr>
                  </a:solidFill>
                  <a:latin typeface="Franklin Gothic Medium" pitchFamily="34" charset="0"/>
                </a:rPr>
                <a:t>тсутствует </a:t>
              </a:r>
              <a:r>
                <a:rPr lang="ru-RU" sz="2000" dirty="0">
                  <a:solidFill>
                    <a:srgbClr val="5B9BD5">
                      <a:lumMod val="50000"/>
                    </a:srgbClr>
                  </a:solidFill>
                  <a:latin typeface="Franklin Gothic Medium" pitchFamily="34" charset="0"/>
                </a:rPr>
                <a:t>потребность в введении новых государственных стационарных учреждений социального обслуживания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423295" y="2772327"/>
            <a:ext cx="3568414" cy="2423926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20% граждан пожилого возраста и инвалидов, нуждающихся в стационарном социальном обслуживании, получают социальные услуги в привычной домашней обстановке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3295" y="5419309"/>
            <a:ext cx="3568414" cy="1070040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Р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азгосударствление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25% организаций социального обслуживания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13737" y="5562883"/>
            <a:ext cx="4352193" cy="120719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Franklin Gothic Medium" pitchFamily="34" charset="0"/>
              </a:rPr>
              <a:t>Ежегодно не менее 500 электронных контрактов на оказание услуг заключается на Портале социальных 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178060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2869</TotalTime>
  <Words>769</Words>
  <Application>Microsoft Office PowerPoint</Application>
  <PresentationFormat>Экран (4:3)</PresentationFormat>
  <Paragraphs>91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 реализации национального проекта «Демография»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Елисеева</cp:lastModifiedBy>
  <cp:revision>271</cp:revision>
  <cp:lastPrinted>2018-10-02T10:19:13Z</cp:lastPrinted>
  <dcterms:created xsi:type="dcterms:W3CDTF">2018-09-04T12:10:47Z</dcterms:created>
  <dcterms:modified xsi:type="dcterms:W3CDTF">2019-01-15T07:01:26Z</dcterms:modified>
</cp:coreProperties>
</file>